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184DCE-EF5F-3349-8AC1-4BE70C86F452}">
          <p14:sldIdLst>
            <p14:sldId id="256"/>
            <p14:sldId id="257"/>
            <p14:sldId id="260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7"/>
    <p:restoredTop sz="94712"/>
  </p:normalViewPr>
  <p:slideViewPr>
    <p:cSldViewPr snapToGrid="0" snapToObjects="1">
      <p:cViewPr>
        <p:scale>
          <a:sx n="116" d="100"/>
          <a:sy n="116" d="100"/>
        </p:scale>
        <p:origin x="6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400F68-7C95-4945-9E8A-E8E8A8A61397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A30ED-F8E6-44FE-B450-FA8901EB112F}">
      <dgm:prSet/>
      <dgm:spPr/>
      <dgm:t>
        <a:bodyPr/>
        <a:lstStyle/>
        <a:p>
          <a:r>
            <a:rPr lang="en-US"/>
            <a:t>Input Layer</a:t>
          </a:r>
        </a:p>
      </dgm:t>
    </dgm:pt>
    <dgm:pt modelId="{CD8CA8FD-2154-468E-9DCC-D03BC9AAFCBC}" type="parTrans" cxnId="{3721F478-424D-4069-B0A6-E20ECD60CA67}">
      <dgm:prSet/>
      <dgm:spPr/>
      <dgm:t>
        <a:bodyPr/>
        <a:lstStyle/>
        <a:p>
          <a:endParaRPr lang="en-US"/>
        </a:p>
      </dgm:t>
    </dgm:pt>
    <dgm:pt modelId="{664F0401-23A6-4B4B-88B8-13EC43D49C5F}" type="sibTrans" cxnId="{3721F478-424D-4069-B0A6-E20ECD60CA67}">
      <dgm:prSet/>
      <dgm:spPr/>
      <dgm:t>
        <a:bodyPr/>
        <a:lstStyle/>
        <a:p>
          <a:endParaRPr lang="en-US"/>
        </a:p>
      </dgm:t>
    </dgm:pt>
    <dgm:pt modelId="{428FAAE7-A5FB-4641-88EF-FC548E3B7F06}">
      <dgm:prSet/>
      <dgm:spPr/>
      <dgm:t>
        <a:bodyPr/>
        <a:lstStyle/>
        <a:p>
          <a:r>
            <a:rPr lang="en-US" dirty="0"/>
            <a:t>Image resolution of 128 x 96 px</a:t>
          </a:r>
        </a:p>
      </dgm:t>
    </dgm:pt>
    <dgm:pt modelId="{CD3C2E55-81B7-403C-B6DA-283929DDF92B}" type="parTrans" cxnId="{C503166E-29AC-4C99-9ADA-6235662C971D}">
      <dgm:prSet/>
      <dgm:spPr/>
      <dgm:t>
        <a:bodyPr/>
        <a:lstStyle/>
        <a:p>
          <a:endParaRPr lang="en-US"/>
        </a:p>
      </dgm:t>
    </dgm:pt>
    <dgm:pt modelId="{B889E108-D47B-457E-8258-751CDED8D1C4}" type="sibTrans" cxnId="{C503166E-29AC-4C99-9ADA-6235662C971D}">
      <dgm:prSet/>
      <dgm:spPr/>
      <dgm:t>
        <a:bodyPr/>
        <a:lstStyle/>
        <a:p>
          <a:endParaRPr lang="en-US"/>
        </a:p>
      </dgm:t>
    </dgm:pt>
    <dgm:pt modelId="{92C5819E-D0C5-4ABF-BC55-1804E9FCDD0B}">
      <dgm:prSet/>
      <dgm:spPr/>
      <dgm:t>
        <a:bodyPr/>
        <a:lstStyle/>
        <a:p>
          <a:r>
            <a:rPr lang="en-US" dirty="0"/>
            <a:t>2D Convolutions with ReLU Activations</a:t>
          </a:r>
        </a:p>
      </dgm:t>
    </dgm:pt>
    <dgm:pt modelId="{AC81DD0E-70B5-4B20-9015-36829A79D8E4}" type="parTrans" cxnId="{8DED63FB-5F8A-4B7F-957C-DBCDA73BE1F8}">
      <dgm:prSet/>
      <dgm:spPr/>
      <dgm:t>
        <a:bodyPr/>
        <a:lstStyle/>
        <a:p>
          <a:endParaRPr lang="en-US"/>
        </a:p>
      </dgm:t>
    </dgm:pt>
    <dgm:pt modelId="{B36277B3-A4C2-4112-91FD-5D74DC4E17AB}" type="sibTrans" cxnId="{8DED63FB-5F8A-4B7F-957C-DBCDA73BE1F8}">
      <dgm:prSet/>
      <dgm:spPr/>
      <dgm:t>
        <a:bodyPr/>
        <a:lstStyle/>
        <a:p>
          <a:endParaRPr lang="en-US"/>
        </a:p>
      </dgm:t>
    </dgm:pt>
    <dgm:pt modelId="{2FB331A1-BBFA-4AB7-BF14-1FF427353186}">
      <dgm:prSet/>
      <dgm:spPr/>
      <dgm:t>
        <a:bodyPr/>
        <a:lstStyle/>
        <a:p>
          <a:r>
            <a:rPr lang="en-US" dirty="0"/>
            <a:t>Generalize positional information</a:t>
          </a:r>
        </a:p>
      </dgm:t>
    </dgm:pt>
    <dgm:pt modelId="{8101915E-3503-4C5B-9B13-8F5E2B396243}" type="parTrans" cxnId="{15C497DE-3A67-47B3-84E5-81DFCCE01902}">
      <dgm:prSet/>
      <dgm:spPr/>
      <dgm:t>
        <a:bodyPr/>
        <a:lstStyle/>
        <a:p>
          <a:endParaRPr lang="en-US"/>
        </a:p>
      </dgm:t>
    </dgm:pt>
    <dgm:pt modelId="{A2241520-85DC-479E-91FB-E3777D02CA4B}" type="sibTrans" cxnId="{15C497DE-3A67-47B3-84E5-81DFCCE01902}">
      <dgm:prSet/>
      <dgm:spPr/>
      <dgm:t>
        <a:bodyPr/>
        <a:lstStyle/>
        <a:p>
          <a:endParaRPr lang="en-US"/>
        </a:p>
      </dgm:t>
    </dgm:pt>
    <dgm:pt modelId="{47DD6B8B-093C-4026-BFD0-773EA70A665D}">
      <dgm:prSet/>
      <dgm:spPr/>
      <dgm:t>
        <a:bodyPr/>
        <a:lstStyle/>
        <a:p>
          <a:r>
            <a:rPr lang="en-US" dirty="0"/>
            <a:t>Pooling layers</a:t>
          </a:r>
        </a:p>
      </dgm:t>
    </dgm:pt>
    <dgm:pt modelId="{D96CB3EF-266D-41EE-A068-F970F41CF259}" type="parTrans" cxnId="{73511066-BE37-459C-B5EA-F702E2E5288D}">
      <dgm:prSet/>
      <dgm:spPr/>
      <dgm:t>
        <a:bodyPr/>
        <a:lstStyle/>
        <a:p>
          <a:endParaRPr lang="en-US"/>
        </a:p>
      </dgm:t>
    </dgm:pt>
    <dgm:pt modelId="{9C89D598-B70A-49F7-8C11-B722A48038AE}" type="sibTrans" cxnId="{73511066-BE37-459C-B5EA-F702E2E5288D}">
      <dgm:prSet/>
      <dgm:spPr/>
      <dgm:t>
        <a:bodyPr/>
        <a:lstStyle/>
        <a:p>
          <a:endParaRPr lang="en-US"/>
        </a:p>
      </dgm:t>
    </dgm:pt>
    <dgm:pt modelId="{4ABE6E32-B436-42FE-B69E-580BD2542E9D}">
      <dgm:prSet/>
      <dgm:spPr/>
      <dgm:t>
        <a:bodyPr/>
        <a:lstStyle/>
        <a:p>
          <a:r>
            <a:rPr lang="en-US" dirty="0"/>
            <a:t>Parameter reduction</a:t>
          </a:r>
        </a:p>
      </dgm:t>
    </dgm:pt>
    <dgm:pt modelId="{8262EEBB-724B-4E75-BB62-BEA1E98B4FB6}" type="parTrans" cxnId="{4BF7FCF1-57F3-4222-8A6D-3EB37D07E10A}">
      <dgm:prSet/>
      <dgm:spPr/>
      <dgm:t>
        <a:bodyPr/>
        <a:lstStyle/>
        <a:p>
          <a:endParaRPr lang="en-US"/>
        </a:p>
      </dgm:t>
    </dgm:pt>
    <dgm:pt modelId="{6E340D85-048A-4B39-8DA4-D6F6F90B7534}" type="sibTrans" cxnId="{4BF7FCF1-57F3-4222-8A6D-3EB37D07E10A}">
      <dgm:prSet/>
      <dgm:spPr/>
      <dgm:t>
        <a:bodyPr/>
        <a:lstStyle/>
        <a:p>
          <a:endParaRPr lang="en-US"/>
        </a:p>
      </dgm:t>
    </dgm:pt>
    <dgm:pt modelId="{25CAA41D-DE42-4701-839F-9913E4C6A868}">
      <dgm:prSet/>
      <dgm:spPr/>
      <dgm:t>
        <a:bodyPr/>
        <a:lstStyle/>
        <a:p>
          <a:r>
            <a:rPr lang="en-US" dirty="0"/>
            <a:t>Dense Layer</a:t>
          </a:r>
        </a:p>
      </dgm:t>
    </dgm:pt>
    <dgm:pt modelId="{44C498F4-A58A-48DA-9754-A0066D0360DE}" type="parTrans" cxnId="{39254696-0CA0-46B6-B677-CEBFE9FFFE16}">
      <dgm:prSet/>
      <dgm:spPr/>
      <dgm:t>
        <a:bodyPr/>
        <a:lstStyle/>
        <a:p>
          <a:endParaRPr lang="en-US"/>
        </a:p>
      </dgm:t>
    </dgm:pt>
    <dgm:pt modelId="{0851B40F-0CDD-45F3-9352-F500FCD7F1D2}" type="sibTrans" cxnId="{39254696-0CA0-46B6-B677-CEBFE9FFFE16}">
      <dgm:prSet/>
      <dgm:spPr/>
      <dgm:t>
        <a:bodyPr/>
        <a:lstStyle/>
        <a:p>
          <a:endParaRPr lang="en-US"/>
        </a:p>
      </dgm:t>
    </dgm:pt>
    <dgm:pt modelId="{28C9F4BA-20AD-41F2-A9E9-1C3704FB9340}">
      <dgm:prSet/>
      <dgm:spPr/>
      <dgm:t>
        <a:bodyPr/>
        <a:lstStyle/>
        <a:p>
          <a:r>
            <a:rPr lang="en-US" dirty="0"/>
            <a:t>Output shape of 2 (x,y-coordinates)</a:t>
          </a:r>
        </a:p>
      </dgm:t>
    </dgm:pt>
    <dgm:pt modelId="{AD5493C9-CBDB-4DBF-8A60-0C025A9F622B}" type="parTrans" cxnId="{01D5E12A-A8FA-49A5-81BB-A5DA30032ED8}">
      <dgm:prSet/>
      <dgm:spPr/>
      <dgm:t>
        <a:bodyPr/>
        <a:lstStyle/>
        <a:p>
          <a:endParaRPr lang="en-US"/>
        </a:p>
      </dgm:t>
    </dgm:pt>
    <dgm:pt modelId="{51DDB557-4FAF-41EA-A299-11F7A4BF69D4}" type="sibTrans" cxnId="{01D5E12A-A8FA-49A5-81BB-A5DA30032ED8}">
      <dgm:prSet/>
      <dgm:spPr/>
      <dgm:t>
        <a:bodyPr/>
        <a:lstStyle/>
        <a:p>
          <a:endParaRPr lang="en-US"/>
        </a:p>
      </dgm:t>
    </dgm:pt>
    <dgm:pt modelId="{77D4208A-8089-A04E-8A40-A34B25031597}" type="pres">
      <dgm:prSet presAssocID="{80400F68-7C95-4945-9E8A-E8E8A8A61397}" presName="Name0" presStyleCnt="0">
        <dgm:presLayoutVars>
          <dgm:dir/>
          <dgm:animLvl val="lvl"/>
          <dgm:resizeHandles val="exact"/>
        </dgm:presLayoutVars>
      </dgm:prSet>
      <dgm:spPr/>
    </dgm:pt>
    <dgm:pt modelId="{41AAD0DB-590B-CB4D-8319-C598CE97782D}" type="pres">
      <dgm:prSet presAssocID="{25CAA41D-DE42-4701-839F-9913E4C6A868}" presName="boxAndChildren" presStyleCnt="0"/>
      <dgm:spPr/>
    </dgm:pt>
    <dgm:pt modelId="{1DDECC69-7AF8-0148-B838-8E4E3FE736FC}" type="pres">
      <dgm:prSet presAssocID="{25CAA41D-DE42-4701-839F-9913E4C6A868}" presName="parentTextBox" presStyleLbl="alignNode1" presStyleIdx="0" presStyleCnt="4"/>
      <dgm:spPr/>
    </dgm:pt>
    <dgm:pt modelId="{43FF2BD8-978F-A344-AFED-3A8C6EA689D1}" type="pres">
      <dgm:prSet presAssocID="{25CAA41D-DE42-4701-839F-9913E4C6A868}" presName="descendantBox" presStyleLbl="bgAccFollowNode1" presStyleIdx="0" presStyleCnt="4"/>
      <dgm:spPr/>
    </dgm:pt>
    <dgm:pt modelId="{D23B8A39-DD88-5744-A98A-CA3D613B6422}" type="pres">
      <dgm:prSet presAssocID="{9C89D598-B70A-49F7-8C11-B722A48038AE}" presName="sp" presStyleCnt="0"/>
      <dgm:spPr/>
    </dgm:pt>
    <dgm:pt modelId="{8C8083FD-02B6-C845-BF0F-3CB5C104FCF4}" type="pres">
      <dgm:prSet presAssocID="{47DD6B8B-093C-4026-BFD0-773EA70A665D}" presName="arrowAndChildren" presStyleCnt="0"/>
      <dgm:spPr/>
    </dgm:pt>
    <dgm:pt modelId="{F63910C9-CE67-4E4A-B3EF-D10DC0E6004B}" type="pres">
      <dgm:prSet presAssocID="{47DD6B8B-093C-4026-BFD0-773EA70A665D}" presName="parentTextArrow" presStyleLbl="node1" presStyleIdx="0" presStyleCnt="0"/>
      <dgm:spPr/>
    </dgm:pt>
    <dgm:pt modelId="{00C209C8-0A7F-B54E-B05E-94C6466C9EF2}" type="pres">
      <dgm:prSet presAssocID="{47DD6B8B-093C-4026-BFD0-773EA70A665D}" presName="arrow" presStyleLbl="alignNode1" presStyleIdx="1" presStyleCnt="4"/>
      <dgm:spPr/>
    </dgm:pt>
    <dgm:pt modelId="{C6A9FA2D-9F7B-3F44-9A64-AF9181526D56}" type="pres">
      <dgm:prSet presAssocID="{47DD6B8B-093C-4026-BFD0-773EA70A665D}" presName="descendantArrow" presStyleLbl="bgAccFollowNode1" presStyleIdx="1" presStyleCnt="4"/>
      <dgm:spPr/>
    </dgm:pt>
    <dgm:pt modelId="{557A23CD-866B-1A4C-8E34-1935FF8DDFD1}" type="pres">
      <dgm:prSet presAssocID="{B36277B3-A4C2-4112-91FD-5D74DC4E17AB}" presName="sp" presStyleCnt="0"/>
      <dgm:spPr/>
    </dgm:pt>
    <dgm:pt modelId="{552E2A85-0D6C-3645-BFE0-605D5AFD803D}" type="pres">
      <dgm:prSet presAssocID="{92C5819E-D0C5-4ABF-BC55-1804E9FCDD0B}" presName="arrowAndChildren" presStyleCnt="0"/>
      <dgm:spPr/>
    </dgm:pt>
    <dgm:pt modelId="{D25C0A93-2E61-B747-BA39-31FF5F8AD3BD}" type="pres">
      <dgm:prSet presAssocID="{92C5819E-D0C5-4ABF-BC55-1804E9FCDD0B}" presName="parentTextArrow" presStyleLbl="node1" presStyleIdx="0" presStyleCnt="0"/>
      <dgm:spPr/>
    </dgm:pt>
    <dgm:pt modelId="{A8B0DF63-9F87-3B46-BB75-4EBDB1F885C4}" type="pres">
      <dgm:prSet presAssocID="{92C5819E-D0C5-4ABF-BC55-1804E9FCDD0B}" presName="arrow" presStyleLbl="alignNode1" presStyleIdx="2" presStyleCnt="4"/>
      <dgm:spPr/>
    </dgm:pt>
    <dgm:pt modelId="{DFA1BCB5-A2B6-8F4C-9AEE-1BF540CD2790}" type="pres">
      <dgm:prSet presAssocID="{92C5819E-D0C5-4ABF-BC55-1804E9FCDD0B}" presName="descendantArrow" presStyleLbl="bgAccFollowNode1" presStyleIdx="2" presStyleCnt="4"/>
      <dgm:spPr/>
    </dgm:pt>
    <dgm:pt modelId="{ECA4CBB4-A773-F64B-AFE6-7EA6B3F224C3}" type="pres">
      <dgm:prSet presAssocID="{664F0401-23A6-4B4B-88B8-13EC43D49C5F}" presName="sp" presStyleCnt="0"/>
      <dgm:spPr/>
    </dgm:pt>
    <dgm:pt modelId="{8A0A0BF9-9032-B342-B7AE-30DA6E50ECD2}" type="pres">
      <dgm:prSet presAssocID="{B0EA30ED-F8E6-44FE-B450-FA8901EB112F}" presName="arrowAndChildren" presStyleCnt="0"/>
      <dgm:spPr/>
    </dgm:pt>
    <dgm:pt modelId="{D890B1EB-8B10-AF48-B5AA-FA51AF7AA1BB}" type="pres">
      <dgm:prSet presAssocID="{B0EA30ED-F8E6-44FE-B450-FA8901EB112F}" presName="parentTextArrow" presStyleLbl="node1" presStyleIdx="0" presStyleCnt="0"/>
      <dgm:spPr/>
    </dgm:pt>
    <dgm:pt modelId="{1CD8056E-66AB-6048-B6DF-8C46EE9D78A9}" type="pres">
      <dgm:prSet presAssocID="{B0EA30ED-F8E6-44FE-B450-FA8901EB112F}" presName="arrow" presStyleLbl="alignNode1" presStyleIdx="3" presStyleCnt="4"/>
      <dgm:spPr/>
    </dgm:pt>
    <dgm:pt modelId="{7E99E180-2B6C-B245-AF29-02C580DAC79B}" type="pres">
      <dgm:prSet presAssocID="{B0EA30ED-F8E6-44FE-B450-FA8901EB112F}" presName="descendantArrow" presStyleLbl="bgAccFollowNode1" presStyleIdx="3" presStyleCnt="4"/>
      <dgm:spPr/>
    </dgm:pt>
  </dgm:ptLst>
  <dgm:cxnLst>
    <dgm:cxn modelId="{7300E707-4088-CE42-A7C2-E9BF4B008E32}" type="presOf" srcId="{47DD6B8B-093C-4026-BFD0-773EA70A665D}" destId="{F63910C9-CE67-4E4A-B3EF-D10DC0E6004B}" srcOrd="0" destOrd="0" presId="urn:microsoft.com/office/officeart/2016/7/layout/VerticalDownArrowProcess"/>
    <dgm:cxn modelId="{10535412-01C2-FC46-9383-A09597BB7175}" type="presOf" srcId="{428FAAE7-A5FB-4641-88EF-FC548E3B7F06}" destId="{7E99E180-2B6C-B245-AF29-02C580DAC79B}" srcOrd="0" destOrd="0" presId="urn:microsoft.com/office/officeart/2016/7/layout/VerticalDownArrowProcess"/>
    <dgm:cxn modelId="{0F65DB1C-2485-D44A-8B40-02C443020294}" type="presOf" srcId="{92C5819E-D0C5-4ABF-BC55-1804E9FCDD0B}" destId="{D25C0A93-2E61-B747-BA39-31FF5F8AD3BD}" srcOrd="0" destOrd="0" presId="urn:microsoft.com/office/officeart/2016/7/layout/VerticalDownArrowProcess"/>
    <dgm:cxn modelId="{2E24A11E-C36C-F040-AEFB-FBC5C24D2711}" type="presOf" srcId="{B0EA30ED-F8E6-44FE-B450-FA8901EB112F}" destId="{1CD8056E-66AB-6048-B6DF-8C46EE9D78A9}" srcOrd="1" destOrd="0" presId="urn:microsoft.com/office/officeart/2016/7/layout/VerticalDownArrowProcess"/>
    <dgm:cxn modelId="{01D5E12A-A8FA-49A5-81BB-A5DA30032ED8}" srcId="{25CAA41D-DE42-4701-839F-9913E4C6A868}" destId="{28C9F4BA-20AD-41F2-A9E9-1C3704FB9340}" srcOrd="0" destOrd="0" parTransId="{AD5493C9-CBDB-4DBF-8A60-0C025A9F622B}" sibTransId="{51DDB557-4FAF-41EA-A299-11F7A4BF69D4}"/>
    <dgm:cxn modelId="{A241DD3A-0C9B-B74B-88E3-1DF38CECBFE6}" type="presOf" srcId="{2FB331A1-BBFA-4AB7-BF14-1FF427353186}" destId="{DFA1BCB5-A2B6-8F4C-9AEE-1BF540CD2790}" srcOrd="0" destOrd="0" presId="urn:microsoft.com/office/officeart/2016/7/layout/VerticalDownArrowProcess"/>
    <dgm:cxn modelId="{FAA66C3C-56B6-8340-95D1-A5581E52F663}" type="presOf" srcId="{B0EA30ED-F8E6-44FE-B450-FA8901EB112F}" destId="{D890B1EB-8B10-AF48-B5AA-FA51AF7AA1BB}" srcOrd="0" destOrd="0" presId="urn:microsoft.com/office/officeart/2016/7/layout/VerticalDownArrowProcess"/>
    <dgm:cxn modelId="{A6CFFE45-5C89-E24C-A3A6-8CBD955FEEB2}" type="presOf" srcId="{47DD6B8B-093C-4026-BFD0-773EA70A665D}" destId="{00C209C8-0A7F-B54E-B05E-94C6466C9EF2}" srcOrd="1" destOrd="0" presId="urn:microsoft.com/office/officeart/2016/7/layout/VerticalDownArrowProcess"/>
    <dgm:cxn modelId="{73511066-BE37-459C-B5EA-F702E2E5288D}" srcId="{80400F68-7C95-4945-9E8A-E8E8A8A61397}" destId="{47DD6B8B-093C-4026-BFD0-773EA70A665D}" srcOrd="2" destOrd="0" parTransId="{D96CB3EF-266D-41EE-A068-F970F41CF259}" sibTransId="{9C89D598-B70A-49F7-8C11-B722A48038AE}"/>
    <dgm:cxn modelId="{C503166E-29AC-4C99-9ADA-6235662C971D}" srcId="{B0EA30ED-F8E6-44FE-B450-FA8901EB112F}" destId="{428FAAE7-A5FB-4641-88EF-FC548E3B7F06}" srcOrd="0" destOrd="0" parTransId="{CD3C2E55-81B7-403C-B6DA-283929DDF92B}" sibTransId="{B889E108-D47B-457E-8258-751CDED8D1C4}"/>
    <dgm:cxn modelId="{3721F478-424D-4069-B0A6-E20ECD60CA67}" srcId="{80400F68-7C95-4945-9E8A-E8E8A8A61397}" destId="{B0EA30ED-F8E6-44FE-B450-FA8901EB112F}" srcOrd="0" destOrd="0" parTransId="{CD8CA8FD-2154-468E-9DCC-D03BC9AAFCBC}" sibTransId="{664F0401-23A6-4B4B-88B8-13EC43D49C5F}"/>
    <dgm:cxn modelId="{967F5781-071A-8C43-8565-FE86DE389C74}" type="presOf" srcId="{4ABE6E32-B436-42FE-B69E-580BD2542E9D}" destId="{C6A9FA2D-9F7B-3F44-9A64-AF9181526D56}" srcOrd="0" destOrd="0" presId="urn:microsoft.com/office/officeart/2016/7/layout/VerticalDownArrowProcess"/>
    <dgm:cxn modelId="{39254696-0CA0-46B6-B677-CEBFE9FFFE16}" srcId="{80400F68-7C95-4945-9E8A-E8E8A8A61397}" destId="{25CAA41D-DE42-4701-839F-9913E4C6A868}" srcOrd="3" destOrd="0" parTransId="{44C498F4-A58A-48DA-9754-A0066D0360DE}" sibTransId="{0851B40F-0CDD-45F3-9352-F500FCD7F1D2}"/>
    <dgm:cxn modelId="{362546D3-BC6E-F345-B33E-7F36515A5990}" type="presOf" srcId="{28C9F4BA-20AD-41F2-A9E9-1C3704FB9340}" destId="{43FF2BD8-978F-A344-AFED-3A8C6EA689D1}" srcOrd="0" destOrd="0" presId="urn:microsoft.com/office/officeart/2016/7/layout/VerticalDownArrowProcess"/>
    <dgm:cxn modelId="{15C497DE-3A67-47B3-84E5-81DFCCE01902}" srcId="{92C5819E-D0C5-4ABF-BC55-1804E9FCDD0B}" destId="{2FB331A1-BBFA-4AB7-BF14-1FF427353186}" srcOrd="0" destOrd="0" parTransId="{8101915E-3503-4C5B-9B13-8F5E2B396243}" sibTransId="{A2241520-85DC-479E-91FB-E3777D02CA4B}"/>
    <dgm:cxn modelId="{4BF7FCF1-57F3-4222-8A6D-3EB37D07E10A}" srcId="{47DD6B8B-093C-4026-BFD0-773EA70A665D}" destId="{4ABE6E32-B436-42FE-B69E-580BD2542E9D}" srcOrd="0" destOrd="0" parTransId="{8262EEBB-724B-4E75-BB62-BEA1E98B4FB6}" sibTransId="{6E340D85-048A-4B39-8DA4-D6F6F90B7534}"/>
    <dgm:cxn modelId="{3FEE83F3-4872-6D41-8229-032265B0B4CB}" type="presOf" srcId="{25CAA41D-DE42-4701-839F-9913E4C6A868}" destId="{1DDECC69-7AF8-0148-B838-8E4E3FE736FC}" srcOrd="0" destOrd="0" presId="urn:microsoft.com/office/officeart/2016/7/layout/VerticalDownArrowProcess"/>
    <dgm:cxn modelId="{5B4754FB-2D8E-5941-90C1-30019BD32B9A}" type="presOf" srcId="{92C5819E-D0C5-4ABF-BC55-1804E9FCDD0B}" destId="{A8B0DF63-9F87-3B46-BB75-4EBDB1F885C4}" srcOrd="1" destOrd="0" presId="urn:microsoft.com/office/officeart/2016/7/layout/VerticalDownArrowProcess"/>
    <dgm:cxn modelId="{8DED63FB-5F8A-4B7F-957C-DBCDA73BE1F8}" srcId="{80400F68-7C95-4945-9E8A-E8E8A8A61397}" destId="{92C5819E-D0C5-4ABF-BC55-1804E9FCDD0B}" srcOrd="1" destOrd="0" parTransId="{AC81DD0E-70B5-4B20-9015-36829A79D8E4}" sibTransId="{B36277B3-A4C2-4112-91FD-5D74DC4E17AB}"/>
    <dgm:cxn modelId="{5765A3FB-91F2-8F48-8B6B-C27B44C2B424}" type="presOf" srcId="{80400F68-7C95-4945-9E8A-E8E8A8A61397}" destId="{77D4208A-8089-A04E-8A40-A34B25031597}" srcOrd="0" destOrd="0" presId="urn:microsoft.com/office/officeart/2016/7/layout/VerticalDownArrowProcess"/>
    <dgm:cxn modelId="{8F8DC367-B9CB-6E49-A9F9-DD85D0F713A3}" type="presParOf" srcId="{77D4208A-8089-A04E-8A40-A34B25031597}" destId="{41AAD0DB-590B-CB4D-8319-C598CE97782D}" srcOrd="0" destOrd="0" presId="urn:microsoft.com/office/officeart/2016/7/layout/VerticalDownArrowProcess"/>
    <dgm:cxn modelId="{2DE1458C-9E67-3645-83E0-3EFB3B2E32A8}" type="presParOf" srcId="{41AAD0DB-590B-CB4D-8319-C598CE97782D}" destId="{1DDECC69-7AF8-0148-B838-8E4E3FE736FC}" srcOrd="0" destOrd="0" presId="urn:microsoft.com/office/officeart/2016/7/layout/VerticalDownArrowProcess"/>
    <dgm:cxn modelId="{2B2DA67E-B8F2-ED45-A920-08D4BC1CB1D8}" type="presParOf" srcId="{41AAD0DB-590B-CB4D-8319-C598CE97782D}" destId="{43FF2BD8-978F-A344-AFED-3A8C6EA689D1}" srcOrd="1" destOrd="0" presId="urn:microsoft.com/office/officeart/2016/7/layout/VerticalDownArrowProcess"/>
    <dgm:cxn modelId="{971F202A-9F83-FF42-8F90-F8EE1AC70940}" type="presParOf" srcId="{77D4208A-8089-A04E-8A40-A34B25031597}" destId="{D23B8A39-DD88-5744-A98A-CA3D613B6422}" srcOrd="1" destOrd="0" presId="urn:microsoft.com/office/officeart/2016/7/layout/VerticalDownArrowProcess"/>
    <dgm:cxn modelId="{70DC2C01-44FC-C248-BD0C-648E448FF0A6}" type="presParOf" srcId="{77D4208A-8089-A04E-8A40-A34B25031597}" destId="{8C8083FD-02B6-C845-BF0F-3CB5C104FCF4}" srcOrd="2" destOrd="0" presId="urn:microsoft.com/office/officeart/2016/7/layout/VerticalDownArrowProcess"/>
    <dgm:cxn modelId="{DFFAE63B-757E-664A-92F4-4A42C11532D8}" type="presParOf" srcId="{8C8083FD-02B6-C845-BF0F-3CB5C104FCF4}" destId="{F63910C9-CE67-4E4A-B3EF-D10DC0E6004B}" srcOrd="0" destOrd="0" presId="urn:microsoft.com/office/officeart/2016/7/layout/VerticalDownArrowProcess"/>
    <dgm:cxn modelId="{58659E42-5776-C94F-B26E-23EC18C129E3}" type="presParOf" srcId="{8C8083FD-02B6-C845-BF0F-3CB5C104FCF4}" destId="{00C209C8-0A7F-B54E-B05E-94C6466C9EF2}" srcOrd="1" destOrd="0" presId="urn:microsoft.com/office/officeart/2016/7/layout/VerticalDownArrowProcess"/>
    <dgm:cxn modelId="{7036E9A5-0B39-354B-BD8E-2A71D40D0968}" type="presParOf" srcId="{8C8083FD-02B6-C845-BF0F-3CB5C104FCF4}" destId="{C6A9FA2D-9F7B-3F44-9A64-AF9181526D56}" srcOrd="2" destOrd="0" presId="urn:microsoft.com/office/officeart/2016/7/layout/VerticalDownArrowProcess"/>
    <dgm:cxn modelId="{568E4E0D-356D-7B47-9246-BDE6B9E9403C}" type="presParOf" srcId="{77D4208A-8089-A04E-8A40-A34B25031597}" destId="{557A23CD-866B-1A4C-8E34-1935FF8DDFD1}" srcOrd="3" destOrd="0" presId="urn:microsoft.com/office/officeart/2016/7/layout/VerticalDownArrowProcess"/>
    <dgm:cxn modelId="{7352B85B-2594-4E45-A716-91552D507684}" type="presParOf" srcId="{77D4208A-8089-A04E-8A40-A34B25031597}" destId="{552E2A85-0D6C-3645-BFE0-605D5AFD803D}" srcOrd="4" destOrd="0" presId="urn:microsoft.com/office/officeart/2016/7/layout/VerticalDownArrowProcess"/>
    <dgm:cxn modelId="{D93A8A7F-50F4-1B40-ADD4-01235E93933B}" type="presParOf" srcId="{552E2A85-0D6C-3645-BFE0-605D5AFD803D}" destId="{D25C0A93-2E61-B747-BA39-31FF5F8AD3BD}" srcOrd="0" destOrd="0" presId="urn:microsoft.com/office/officeart/2016/7/layout/VerticalDownArrowProcess"/>
    <dgm:cxn modelId="{434798BF-CEB4-E04D-915C-81309F226D54}" type="presParOf" srcId="{552E2A85-0D6C-3645-BFE0-605D5AFD803D}" destId="{A8B0DF63-9F87-3B46-BB75-4EBDB1F885C4}" srcOrd="1" destOrd="0" presId="urn:microsoft.com/office/officeart/2016/7/layout/VerticalDownArrowProcess"/>
    <dgm:cxn modelId="{FCA6417F-996E-B743-9F47-62EA49FE95A9}" type="presParOf" srcId="{552E2A85-0D6C-3645-BFE0-605D5AFD803D}" destId="{DFA1BCB5-A2B6-8F4C-9AEE-1BF540CD2790}" srcOrd="2" destOrd="0" presId="urn:microsoft.com/office/officeart/2016/7/layout/VerticalDownArrowProcess"/>
    <dgm:cxn modelId="{16DCF49E-FEF4-0641-AFF6-507B8AA1FE05}" type="presParOf" srcId="{77D4208A-8089-A04E-8A40-A34B25031597}" destId="{ECA4CBB4-A773-F64B-AFE6-7EA6B3F224C3}" srcOrd="5" destOrd="0" presId="urn:microsoft.com/office/officeart/2016/7/layout/VerticalDownArrowProcess"/>
    <dgm:cxn modelId="{F806879A-F96E-784D-A822-305F416FD5FC}" type="presParOf" srcId="{77D4208A-8089-A04E-8A40-A34B25031597}" destId="{8A0A0BF9-9032-B342-B7AE-30DA6E50ECD2}" srcOrd="6" destOrd="0" presId="urn:microsoft.com/office/officeart/2016/7/layout/VerticalDownArrowProcess"/>
    <dgm:cxn modelId="{9E0E7D6F-660F-6447-A9A9-3892A6DB2633}" type="presParOf" srcId="{8A0A0BF9-9032-B342-B7AE-30DA6E50ECD2}" destId="{D890B1EB-8B10-AF48-B5AA-FA51AF7AA1BB}" srcOrd="0" destOrd="0" presId="urn:microsoft.com/office/officeart/2016/7/layout/VerticalDownArrowProcess"/>
    <dgm:cxn modelId="{4E3EF213-2230-DE45-97C1-0D671F2BCDA0}" type="presParOf" srcId="{8A0A0BF9-9032-B342-B7AE-30DA6E50ECD2}" destId="{1CD8056E-66AB-6048-B6DF-8C46EE9D78A9}" srcOrd="1" destOrd="0" presId="urn:microsoft.com/office/officeart/2016/7/layout/VerticalDownArrowProcess"/>
    <dgm:cxn modelId="{1BC12AA8-3285-BB43-82C3-D86FF5E40BDD}" type="presParOf" srcId="{8A0A0BF9-9032-B342-B7AE-30DA6E50ECD2}" destId="{7E99E180-2B6C-B245-AF29-02C580DAC79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ECC69-7AF8-0148-B838-8E4E3FE736FC}">
      <dsp:nvSpPr>
        <dsp:cNvPr id="0" name=""/>
        <dsp:cNvSpPr/>
      </dsp:nvSpPr>
      <dsp:spPr>
        <a:xfrm>
          <a:off x="0" y="3525217"/>
          <a:ext cx="1390846" cy="7712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17" tIns="92456" rIns="9891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Dense Layer</a:t>
          </a:r>
        </a:p>
      </dsp:txBody>
      <dsp:txXfrm>
        <a:off x="0" y="3525217"/>
        <a:ext cx="1390846" cy="771231"/>
      </dsp:txXfrm>
    </dsp:sp>
    <dsp:sp modelId="{43FF2BD8-978F-A344-AFED-3A8C6EA689D1}">
      <dsp:nvSpPr>
        <dsp:cNvPr id="0" name=""/>
        <dsp:cNvSpPr/>
      </dsp:nvSpPr>
      <dsp:spPr>
        <a:xfrm>
          <a:off x="1390846" y="3525217"/>
          <a:ext cx="4172539" cy="7712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39" tIns="165100" rIns="8463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Output shape of 2 (x,y-coordinates)</a:t>
          </a:r>
        </a:p>
      </dsp:txBody>
      <dsp:txXfrm>
        <a:off x="1390846" y="3525217"/>
        <a:ext cx="4172539" cy="771231"/>
      </dsp:txXfrm>
    </dsp:sp>
    <dsp:sp modelId="{00C209C8-0A7F-B54E-B05E-94C6466C9EF2}">
      <dsp:nvSpPr>
        <dsp:cNvPr id="0" name=""/>
        <dsp:cNvSpPr/>
      </dsp:nvSpPr>
      <dsp:spPr>
        <a:xfrm rot="10800000">
          <a:off x="0" y="2350632"/>
          <a:ext cx="1390846" cy="118615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17" tIns="92456" rIns="9891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Pooling layers</a:t>
          </a:r>
        </a:p>
      </dsp:txBody>
      <dsp:txXfrm rot="-10800000">
        <a:off x="0" y="2350632"/>
        <a:ext cx="1390846" cy="771000"/>
      </dsp:txXfrm>
    </dsp:sp>
    <dsp:sp modelId="{C6A9FA2D-9F7B-3F44-9A64-AF9181526D56}">
      <dsp:nvSpPr>
        <dsp:cNvPr id="0" name=""/>
        <dsp:cNvSpPr/>
      </dsp:nvSpPr>
      <dsp:spPr>
        <a:xfrm>
          <a:off x="1390846" y="2350632"/>
          <a:ext cx="4172539" cy="77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39" tIns="165100" rIns="8463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Parameter reduction</a:t>
          </a:r>
        </a:p>
      </dsp:txBody>
      <dsp:txXfrm>
        <a:off x="1390846" y="2350632"/>
        <a:ext cx="4172539" cy="771000"/>
      </dsp:txXfrm>
    </dsp:sp>
    <dsp:sp modelId="{A8B0DF63-9F87-3B46-BB75-4EBDB1F885C4}">
      <dsp:nvSpPr>
        <dsp:cNvPr id="0" name=""/>
        <dsp:cNvSpPr/>
      </dsp:nvSpPr>
      <dsp:spPr>
        <a:xfrm rot="10800000">
          <a:off x="0" y="1176046"/>
          <a:ext cx="1390846" cy="118615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17" tIns="92456" rIns="9891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2D Convolutions with ReLU Activations</a:t>
          </a:r>
        </a:p>
      </dsp:txBody>
      <dsp:txXfrm rot="-10800000">
        <a:off x="0" y="1176046"/>
        <a:ext cx="1390846" cy="771000"/>
      </dsp:txXfrm>
    </dsp:sp>
    <dsp:sp modelId="{DFA1BCB5-A2B6-8F4C-9AEE-1BF540CD2790}">
      <dsp:nvSpPr>
        <dsp:cNvPr id="0" name=""/>
        <dsp:cNvSpPr/>
      </dsp:nvSpPr>
      <dsp:spPr>
        <a:xfrm>
          <a:off x="1390846" y="1176046"/>
          <a:ext cx="4172539" cy="77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39" tIns="165100" rIns="8463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Generalize positional information</a:t>
          </a:r>
        </a:p>
      </dsp:txBody>
      <dsp:txXfrm>
        <a:off x="1390846" y="1176046"/>
        <a:ext cx="4172539" cy="771000"/>
      </dsp:txXfrm>
    </dsp:sp>
    <dsp:sp modelId="{1CD8056E-66AB-6048-B6DF-8C46EE9D78A9}">
      <dsp:nvSpPr>
        <dsp:cNvPr id="0" name=""/>
        <dsp:cNvSpPr/>
      </dsp:nvSpPr>
      <dsp:spPr>
        <a:xfrm rot="10800000">
          <a:off x="0" y="1461"/>
          <a:ext cx="1390846" cy="118615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17" tIns="92456" rIns="98917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Input Layer</a:t>
          </a:r>
        </a:p>
      </dsp:txBody>
      <dsp:txXfrm rot="-10800000">
        <a:off x="0" y="1461"/>
        <a:ext cx="1390846" cy="771000"/>
      </dsp:txXfrm>
    </dsp:sp>
    <dsp:sp modelId="{7E99E180-2B6C-B245-AF29-02C580DAC79B}">
      <dsp:nvSpPr>
        <dsp:cNvPr id="0" name=""/>
        <dsp:cNvSpPr/>
      </dsp:nvSpPr>
      <dsp:spPr>
        <a:xfrm>
          <a:off x="1390846" y="1461"/>
          <a:ext cx="4172539" cy="77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39" tIns="165100" rIns="8463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Image resolution of 128 x 96 px</a:t>
          </a:r>
        </a:p>
      </dsp:txBody>
      <dsp:txXfrm>
        <a:off x="1390846" y="1461"/>
        <a:ext cx="4172539" cy="77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3T18:22:40.2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1 575 24575,'65'-44'0,"-9"15"0,6 1 0,2 3 0,7 2-2748,11 2 0,10 1 0,2 4 2748,-18 8 0,2 2 0,2 3 0,2-1 0,-4-1 0,2 0 0,1 1 0,2 1 0,1 0 0,5 1 0,2 2 0,1 0 0,-3 1 0,-5 0 0,-4 0 0,-3 0 0,-2 1 0,-2-1 631,19-1 0,-2 0 1,-16 1-632,4 4 1374,-30-5-1374,-31 0 0,15 0 0,3-4 4553,24 3-4553,-8-3 423,-6 4-423,-5 0 0,-20 0 0,16 0 0,-7 0 0,9 0 0,20 0 0,0 4 0,19 2 0,-33-1 0,-7 0 0,-29-5 0,1 0 0,8 0 0,7 0 0,5 0 0,-1 0 0,-10 0 0,-5 0 0,-9-4 0,-4-5 0,-5-1 0,-17-16 0,1 0 0,-16-7 0,-4-4 0,-20-26 0,15 25 0,0 1 0,-2-9 0,14 26 0,38 24 0,32 37 0,9-7 0,9 4 0,14 12 0,5 0-1089,12-1 1,-2-3 1088,-18-10 0,-6-5 0,24 12 0,-60-29 0,-19-1 0,-9-4 0,-13 13 0,-1-6 2177,-14 12-2177,4-14 0,-8 0 0,-1-5 0,-11-4 0,20 0 0,3-5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3T18:22:45.2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1 209 24575,'9'-9'0,"12"-4"0,9-2 0,24-5 0,24-5 0,-2 3 0,18-5 0,-31 7 0,-8 4 0,-14 2 0,13 5 0,33-2 0,-34 7 0,2 2 0,0 0 0,2 3 0,15 6 0,-5 4 0,1 5 0,14 2 0,-69-6 0,-5-7 0,6 22 0,-3-10 0,3 23 0,-11-20 0,-3 7 0,-8-9 0,2 0 0,-11 0 0,-2 9 0,-5-2 0,0 8 0,-4 0 0,8-4 0,1 3 0,10-8 0,5-2 0,21 1 0,42 3 0,4-13 0,9-4-300,15 1 0,4-3 300,-23-6 0,1-1 0,-4-1 0,6 2 0,-5-3 0,-2-6 0,-5 1 0,-1 5 0,19-12 0,-12 12 0,-27-2 600,3 4-600,-31 0 0,25 0 0,-8 0 0,16 0 0,-19 0 0,-10-4 0,-15-1 0,-8-22 0,-10 1 0,-6-13 0,1 11 0,-4 0 0,5 4 0,3 0 0,10 14 0,28 11 0,18 18 0,19 7 0,22 15 0,-22-9 0,-3 4 0,-30-13 0,-17-10 0,4 13 0,-8-6 0,3 8 0,-4-5 0,-8-6 0,-12 6 0,-29 2 0,5 0 0,-14-4 0,28-8 0,4-4 0,12-4 0,1-1 0,8-4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3T18:23:52.7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552 1 8191,'7'-1'0,"1"2"5063,14 8-5063,44 27 0,-14-10 0,8 5 669,4 1 1,5 4-1,2 0-669,-1-1 0,1 0 0,0 1 75,1 0 1,0 0-1,0 3-75,1 3 0,0 2 0,1 5 0,-5-2 0,2 4 0,1 2 0,-3 1 0,-2 0 0,-3 2 0,0 1 0,1 1 0,3 4 0,2 0 0,-3 1 0,-8-3 0,-5-2 0,-8-2 0,-6-1 2822,-1 10 0,-12-4-2822,-6 20 0,-40 2 0,-31-19 0,-21-1 0,15-26 0,-12 2 0,-1-1-1184,-2 2 0,-3 1 0,-6 0 1184,11-6 0,-5 1 0,-4 0 0,1 0 0,3-3 0,-6 3 0,2-3 0,0 0 0,-4-1-133,3-3 0,-4 0 1,-1-1-1,3-3 0,5-2 133,-14 0 0,5-5 0,-3 0-422,5-1 1,-4 0 0,0-1 0,9-4 421,-26 0 0,11-4 0,18 0 0,9-3 0,3-3 3692,71-7-3692,1-4 2960,19-24-2960,-6 14 2692,47-39-2692,-24 29 0,21-12 0,-36 26 0,-20 14 0,-21 12 0,-51 34 0,9-10 0,-12 14 0,27-21 0,28-14 0,-2-5 0,11-2 0,1-2 0,18 17 0,8-1 0,44 19 0,-24-22 0,6-2 0,23 5 0,4-2 0,-10-4 0,1 0 0,16 0 0,-3-1 0,-26-2 0,-6-2 0,32 3 0,-39-4 0,-40-9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3T18:27:06.5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0 476 24575,'9'13'0,"0"1"0,14 23 0,4 5 0,9 19 0,3 0 0,-3-1 0,5-8 0,10 13 0,-19-27 0,7 2 0,-16-39 0,-4-13 0,13-26 0,3-5 0,5-6 0,8 0 0,4-3-200,-5 3 1,2-4-1,0 4 200,16-8 0,-1 3 0,-1 0 0,-4 3 0,-15 14 0,-4 2 0,-1 1 0,-3-1 0,20-27 0,-14 10 0,-8 8 0,-11 16 0,-13 13 0,-2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3T18:25:43.0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64 24575,'26'-5'0,"41"-4"0,6 2 0,13 0-2771,-7 2 1,7 0-1,0 1 2771,1-1 0,1 0 0,3 1 0,-7 1 0,4 1 0,0 1 0,-5 0-113,5 1 0,-4 0 0,-1 0 113,-1 0 0,0 0 0,-6 0 870,8 0 0,-13 0-870,-15 0 0,-39 0 0,-44 0 4034,-4 0-4034,-45 0 0,7 0 0,-6 0 0,14 2 0,-3 1 594,-6-3 0,-7-1 1,6 3-595,-2 8 0,5 1 0,-4-6 0,4 2 0,15 8 0,10 1 0,14-4 0,13 1 0,47-8 0,17-4 0,43 3 0,8-9 0,-29 0 0,2-2 0,-7 1 0,-1 0 547,-7 0 0,-3 0-547,21-4 0,-56 9 0,-16 1 0,-28 5 0,-16 9 0,-19 2 0,3-1 0,-1 4 0,10-4 0,-24 10 0,3-3 0,6 3 0,28-10 0,26-6 0,14-5 0,4-4 0,-4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3T18:25:47.4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325 120 24575,'0'29'0,"0"58"0,-4-25 0,1 0 0,-1 2 0,-1 12 0,0 11 0,5-35 0,0 5 0,4-18 0,-3-5 0,3-11 0,-4-10 0,0-5 0,0 19 0,0-10 0,-4 33 0,-2-18 0,1-10 0,0-15 0,10-34 0,-4-28 0,8-28 0,-3-5 0,-3 37 0,0 2 0,1-30 0,-4 11 0,0 3 0,0 21 0,0-3 0,5-2 0,-4 4 0,3 1 0,-4 20 0,0 7 0,0 4 0,4-1 0,-3 0 0,3 1 0,-4 4 0,0 8 0,4 6 0,5 18 0,6 11 0,4 10 0,10 10 0,-12-9 0,21 14 0,-11-8 0,-1-13 0,-6-14 0,-21-29 0,-12-14 0,-3-14 0,-12-6 0,-2-16 0,-1 14 0,-3-7 0,14 23 0,-2-7 0,8 9 0,-5-5 0,0-4 0,5 3 0,0 9 0,5 3 0,-4 20 0,3-2 0,-12 22 0,7-3 0,-18 23 0,7-8 0,-3 8 0,6-9 0,8-6 0,2-6 0,4-4 0,4-4 0,1-1 0,0-9 0,3 4 0,-3-3 0,0 4 0,3-1 0,-7 10 0,3-8 0,-4 12 0,4-17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3T18:34:22.2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3427 582 24575,'-17'16'0,"-5"2"0,-26 22 0,-3-11 0,-8-1 0,-6 8 0,-4-1-1463,-10-1 0,-9-2 1463,20-10 0,-8 1 0,-2-1 0,3-3 0,-9 0 0,3-2 0,-5 0 0,1 0 0,-4 2 0,-1-1 0,4-4 0,-8-3 0,4-3 0,5-2 0,-11 0 0,3-4 0,25-4 0,0-3 0,4-2-329,-4-5 0,1-4 329,1-2 0,-4-5 0,2-2 0,5-3 0,3-4 0,-1-1 0,1-1 0,1-1 0,2-2 0,-20-16 0,10-2-339,23 6 0,7 0 339,-14-24 0,19-7 0,10 30 1988,14 10-1988,-7 22 1452,14 3-1452,-4 9 822,5-5-822,0 0 0,0 0 0,0 0 0,0 0 0,0-6 0,0 5 0,0-4 0,0 5 0,0 0 0,-5 0 0,4-5 0,-4 3 0,0 2 0,4 1 0,-4 4 0,5-5 0,0 0 0,0 0 0,0 0 0,5 20 0,6 0 0,1 19 0,27 6 0,1 10 0,10-5 0,-8 2 0,-8-13 0,-5-4 0,-5-1 0,-12-16 0,-13-9 0,-16-14 0,0-1 0,-11-11 0,4 4 0,-10-10 0,10 10 0,-10-10 0,-7 3 0,3 1 0,-8 1 0,21 12 0,4 5 0,10 2 0,0 9 0,-5-14 0,-2 8 0,1-5 0,1 7 0,5 10 0,0 1 0,0 10 0,-11 7 0,8 1 0,-14 21 0,10-7 0,-1 9 0,7-12 0,7-17 0,5-8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3T18:34:24.5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3635 1 24575,'4'11'0,"-2"16"0,2 22 0,-16 36 0,3-29 0,-3 1 0,0-4 0,-4 2-360,-13 24 1,-3-1 359,11-24 0,-2 0 0,-7 6 0,-6 5 0,2-4-937,-5 5 0,-4 0 937,-4 1 0,-7 5 0,4-7 0,4-9 0,-2-1-366,-8 8 0,-7 5 1,5-10 365,10-17 0,-1-3 0,-9 13 0,-6 7 0,1-5 0,-7 1 0,-2-3 0,9-8 0,-3 0 0,0 0 0,6-3 0,0-1 0,-1-1 0,-1 0 0,-2-1 0,2 1 0,4 1 0,0 0 0,3 2 0,-25 22 0,7-4 0,27-22 0,4-4 0,1 4 0,7-5 455,15-15-455,-2 1 1979,4-2-1979,10-5 1256,-8 0-1256,9-1 0,-10 6 0,-13 8 0,3-5 0,-32 21 0,-7-12 0,4 9 0,-11-1 0,41-17 0,-9 14 0,11-8 0,-7 10 0,1 0 0,5-10 0,6 2 0,-3-4 0,8 6 0,-4-5 0,-4 9 0,8-15 0,-21 17 0,15-12 0,-21 18 0,25-21 0,-18 24 0,20-29 0,-15 30 0,15-30 0,-4 12 0,7-11 0,-1 1 0,4 1 0,-2-2 0,4-1 0,-1-2 0,1 3 0,1-6 0,4 1 0,-1 0 0,-2-5 0,3 4 0,-6-4 0,6 5 0,-4 5 0,4-4 0,-5-1 0,5-11 0,6-11 0,7-24 0,9-3 0,3-15 0,4 6 0,7-7 0,1-7 0,-6 16 0,10-30 0,-15 22 0,-1-5 0,-8 27 0,-15 27 0,-14 32 0,-20 22 0,-15 30 0,0-1 0,21-25 0,0 1 0,5-7 0,0-1 0,-4 1 0,1 0 0,6-1 0,2-6 0,-3-1 0,9-2 0,15-26 0,0 4 0,7-10 0,27 9 0,32-6 0,22 3 0,-30-8 0,4-2 0,15-1 0,1-2 0,0-5 0,-1-1 0,-7 3 0,-5 0 0,22-10 0,-64 8 0,-17 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3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6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7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8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5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8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4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4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7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6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83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145/2857491.285752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Close up of a red, blue and orange LED screen">
            <a:extLst>
              <a:ext uri="{FF2B5EF4-FFF2-40B4-BE49-F238E27FC236}">
                <a16:creationId xmlns:a16="http://schemas.microsoft.com/office/drawing/2014/main" id="{672744A0-3C0C-9C4E-15F8-BE281A55F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2" b="3038"/>
          <a:stretch/>
        </p:blipFill>
        <p:spPr>
          <a:xfrm>
            <a:off x="20" y="-1"/>
            <a:ext cx="12191980" cy="6858001"/>
          </a:xfrm>
          <a:custGeom>
            <a:avLst/>
            <a:gdLst/>
            <a:ahLst/>
            <a:cxnLst/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4628129" y="6857999"/>
                </a:lnTo>
                <a:lnTo>
                  <a:pt x="4734519" y="6819371"/>
                </a:lnTo>
                <a:cubicBezTo>
                  <a:pt x="4938119" y="6741181"/>
                  <a:pt x="5132935" y="6652933"/>
                  <a:pt x="5315781" y="6551721"/>
                </a:cubicBezTo>
                <a:cubicBezTo>
                  <a:pt x="6619811" y="5830059"/>
                  <a:pt x="6364610" y="4934281"/>
                  <a:pt x="6058656" y="3948664"/>
                </a:cubicBezTo>
                <a:cubicBezTo>
                  <a:pt x="5601502" y="2476708"/>
                  <a:pt x="4958009" y="1222984"/>
                  <a:pt x="2540911" y="827627"/>
                </a:cubicBezTo>
                <a:cubicBezTo>
                  <a:pt x="1760946" y="699982"/>
                  <a:pt x="986522" y="591203"/>
                  <a:pt x="238021" y="541759"/>
                </a:cubicBezTo>
                <a:lnTo>
                  <a:pt x="0" y="529223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6F28F-E04B-E782-2D1D-3BD527E98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522975"/>
            <a:ext cx="4572000" cy="573023"/>
          </a:xfrm>
        </p:spPr>
        <p:txBody>
          <a:bodyPr anchor="b">
            <a:normAutofit/>
          </a:bodyPr>
          <a:lstStyle/>
          <a:p>
            <a:pPr algn="l"/>
            <a:r>
              <a:rPr lang="en-US" i="1" dirty="0"/>
              <a:t>By Lee Santos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1CA37-B308-9010-7D1F-B022AE4DE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Autofit/>
          </a:bodyPr>
          <a:lstStyle/>
          <a:p>
            <a:pPr algn="l"/>
            <a:r>
              <a:rPr lang="en-CA" sz="4800" dirty="0"/>
              <a:t>Selective Object Recognition on Sight</a:t>
            </a:r>
            <a:endParaRPr lang="en-US" sz="36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B32CBF1-1324-0BCB-54AD-24FAF8EB30EF}"/>
              </a:ext>
            </a:extLst>
          </p:cNvPr>
          <p:cNvSpPr txBox="1">
            <a:spLocks/>
          </p:cNvSpPr>
          <p:nvPr/>
        </p:nvSpPr>
        <p:spPr>
          <a:xfrm>
            <a:off x="762000" y="4571998"/>
            <a:ext cx="4572000" cy="9509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Eye-Tracking and Keypoint Detection Models Using CNN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90243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7401-E74F-2A23-D4F7-6460E6BF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15FF5-36DF-96BD-CD26-CE61019B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Model deployment</a:t>
            </a:r>
          </a:p>
          <a:p>
            <a:pPr lvl="1"/>
            <a:r>
              <a:rPr lang="en-CA" dirty="0"/>
              <a:t>Web application to take image capture</a:t>
            </a:r>
          </a:p>
          <a:p>
            <a:pPr lvl="1"/>
            <a:r>
              <a:rPr lang="en-CA" dirty="0"/>
              <a:t>Outputs image with predicted keypoint</a:t>
            </a:r>
          </a:p>
          <a:p>
            <a:r>
              <a:rPr lang="en-CA" dirty="0"/>
              <a:t>Model retraining</a:t>
            </a:r>
            <a:r>
              <a:rPr lang="en-US" dirty="0"/>
              <a:t> for better results</a:t>
            </a:r>
          </a:p>
          <a:p>
            <a:pPr lvl="1"/>
            <a:r>
              <a:rPr lang="en-CA" dirty="0"/>
              <a:t>Generalize gaze-tracking to lower resolutions using face recognition</a:t>
            </a:r>
          </a:p>
          <a:p>
            <a:r>
              <a:rPr lang="en-CA" dirty="0"/>
              <a:t>Onwards to other milestones…</a:t>
            </a:r>
          </a:p>
          <a:p>
            <a:pPr lvl="1"/>
            <a:r>
              <a:rPr lang="en-CA" dirty="0"/>
              <a:t>Identify gaze vector</a:t>
            </a:r>
          </a:p>
          <a:p>
            <a:pPr lvl="1"/>
            <a:r>
              <a:rPr lang="en-CA" dirty="0"/>
              <a:t>Object detection and recognition</a:t>
            </a:r>
          </a:p>
        </p:txBody>
      </p:sp>
    </p:spTree>
    <p:extLst>
      <p:ext uri="{BB962C8B-B14F-4D97-AF65-F5344CB8AC3E}">
        <p14:creationId xmlns:p14="http://schemas.microsoft.com/office/powerpoint/2010/main" val="260859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7478-4FB4-290D-C9F7-30B69580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65FA7-B28C-9D0D-EC48-BBBBD3C5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667080" cy="381808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Keras</a:t>
            </a:r>
          </a:p>
          <a:p>
            <a:pPr lvl="1"/>
            <a:r>
              <a:rPr lang="en-US" dirty="0"/>
              <a:t>CNN architecture</a:t>
            </a:r>
          </a:p>
          <a:p>
            <a:pPr lvl="1"/>
            <a:r>
              <a:rPr lang="en-US" dirty="0"/>
              <a:t>Model training</a:t>
            </a:r>
          </a:p>
          <a:p>
            <a:r>
              <a:rPr lang="en-US" dirty="0"/>
              <a:t>OpenCV, ffmpeg</a:t>
            </a:r>
          </a:p>
          <a:p>
            <a:pPr lvl="1"/>
            <a:r>
              <a:rPr lang="en-US" dirty="0"/>
              <a:t>Image preprocessing and visualizations</a:t>
            </a:r>
          </a:p>
          <a:p>
            <a:r>
              <a:rPr lang="en-US" dirty="0"/>
              <a:t>Pandas, Numpy</a:t>
            </a:r>
          </a:p>
          <a:p>
            <a:pPr lvl="1"/>
            <a:r>
              <a:rPr lang="en-US" dirty="0"/>
              <a:t>Data manipulation and reshaping for model fitting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0D31F-8F8A-754F-0C66-CDECADE0DC9D}"/>
              </a:ext>
            </a:extLst>
          </p:cNvPr>
          <p:cNvSpPr txBox="1">
            <a:spLocks/>
          </p:cNvSpPr>
          <p:nvPr/>
        </p:nvSpPr>
        <p:spPr>
          <a:xfrm>
            <a:off x="6429080" y="2277917"/>
            <a:ext cx="566708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Xarray</a:t>
            </a:r>
          </a:p>
          <a:p>
            <a:pPr lvl="1"/>
            <a:r>
              <a:rPr lang="en-US" sz="2000" dirty="0"/>
              <a:t>To work with multi-indexed data</a:t>
            </a:r>
          </a:p>
          <a:p>
            <a:r>
              <a:rPr lang="en-US" sz="2400" dirty="0"/>
              <a:t>Matplotlib, Seaborn</a:t>
            </a:r>
          </a:p>
          <a:p>
            <a:pPr lvl="1"/>
            <a:r>
              <a:rPr lang="en-US" sz="2000" dirty="0"/>
              <a:t>Plotting and graph visuals</a:t>
            </a:r>
          </a:p>
          <a:p>
            <a:r>
              <a:rPr lang="en-US" sz="2400" dirty="0"/>
              <a:t>Scikit-Learn</a:t>
            </a:r>
          </a:p>
          <a:p>
            <a:pPr lvl="1"/>
            <a:r>
              <a:rPr lang="en-US" sz="2000" dirty="0"/>
              <a:t>Validation and testing</a:t>
            </a:r>
          </a:p>
        </p:txBody>
      </p:sp>
    </p:spTree>
    <p:extLst>
      <p:ext uri="{BB962C8B-B14F-4D97-AF65-F5344CB8AC3E}">
        <p14:creationId xmlns:p14="http://schemas.microsoft.com/office/powerpoint/2010/main" val="90731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3C6F-DE93-A118-EA19-2E11EA37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7F5A-BC43-CB80-E54B-B7C43CB7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Labelled pupils in the wild: A dataset for studying pupil detection in unconstrained environments</a:t>
            </a:r>
          </a:p>
          <a:p>
            <a:pPr lvl="1"/>
            <a:r>
              <a:rPr lang="en-US" sz="2000" dirty="0"/>
              <a:t>Marc Tonsen, Xucong Zhang, Yusuke Sugano, Andreas Bulling</a:t>
            </a:r>
          </a:p>
          <a:p>
            <a:pPr lvl="1"/>
            <a:r>
              <a:rPr lang="en-US" sz="2000" dirty="0"/>
              <a:t>Proc. of the 9th ACM International Symposium on Eye Tracking Research &amp; Applications (ETRA 2016), 2016</a:t>
            </a:r>
          </a:p>
          <a:p>
            <a:pPr lvl="1"/>
            <a:r>
              <a:rPr lang="en-US" sz="2400" dirty="0">
                <a:hlinkClick r:id="rId2"/>
              </a:rPr>
              <a:t>DOI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924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EB78-46E5-E0A8-B669-42B0FBA2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0B40-5049-F5D4-BAC3-0C51EC696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goal</a:t>
            </a:r>
          </a:p>
          <a:p>
            <a:pPr lvl="1"/>
            <a:r>
              <a:rPr lang="en-US" dirty="0"/>
              <a:t>Develop application for portable hardware capable of tracking eye movement to selectively detect and recognize objects based on sight</a:t>
            </a:r>
          </a:p>
          <a:p>
            <a:pPr lvl="1"/>
            <a:r>
              <a:rPr lang="en-US" dirty="0"/>
              <a:t>Primary application considered is for use as an accessibility tool</a:t>
            </a:r>
          </a:p>
          <a:p>
            <a:pPr lvl="1"/>
            <a:r>
              <a:rPr lang="en-US" dirty="0"/>
              <a:t>Other applications:</a:t>
            </a:r>
          </a:p>
          <a:p>
            <a:pPr lvl="2"/>
            <a:r>
              <a:rPr lang="en-US" dirty="0"/>
              <a:t>Retail, Sales</a:t>
            </a:r>
          </a:p>
          <a:p>
            <a:pPr lvl="2"/>
            <a:r>
              <a:rPr lang="en-US" dirty="0"/>
              <a:t>Construction, Trades</a:t>
            </a:r>
          </a:p>
        </p:txBody>
      </p:sp>
    </p:spTree>
    <p:extLst>
      <p:ext uri="{BB962C8B-B14F-4D97-AF65-F5344CB8AC3E}">
        <p14:creationId xmlns:p14="http://schemas.microsoft.com/office/powerpoint/2010/main" val="30802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72E4-5CF4-F17C-C59F-D58F903E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in </a:t>
            </a:r>
            <a:br>
              <a:rPr lang="en-US" dirty="0"/>
            </a:br>
            <a:r>
              <a:rPr lang="en-US" dirty="0"/>
              <a:t>Augmented Reality (AR)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8200A-120D-0816-445D-38C691EF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3435927" cy="38180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Markerless AR</a:t>
            </a:r>
          </a:p>
          <a:p>
            <a:pPr lvl="1"/>
            <a:r>
              <a:rPr lang="en-US" dirty="0"/>
              <a:t>Location</a:t>
            </a:r>
          </a:p>
          <a:p>
            <a:pPr lvl="2"/>
            <a:r>
              <a:rPr lang="en-US" dirty="0"/>
              <a:t>GPS</a:t>
            </a:r>
          </a:p>
          <a:p>
            <a:pPr lvl="1"/>
            <a:r>
              <a:rPr lang="en-US" dirty="0"/>
              <a:t>Projection</a:t>
            </a:r>
          </a:p>
          <a:p>
            <a:pPr lvl="2"/>
            <a:r>
              <a:rPr lang="en-US" dirty="0"/>
              <a:t>Lightform mapping</a:t>
            </a:r>
          </a:p>
          <a:p>
            <a:pPr lvl="1"/>
            <a:r>
              <a:rPr lang="en-US" i="1" dirty="0"/>
              <a:t>Superimposition</a:t>
            </a:r>
          </a:p>
          <a:p>
            <a:pPr lvl="2"/>
            <a:r>
              <a:rPr lang="en-US" i="1" dirty="0"/>
              <a:t>Object detection to overlay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0A3F96-1219-E0E2-944F-817B362BF3B0}"/>
              </a:ext>
            </a:extLst>
          </p:cNvPr>
          <p:cNvSpPr txBox="1">
            <a:spLocks/>
          </p:cNvSpPr>
          <p:nvPr/>
        </p:nvSpPr>
        <p:spPr>
          <a:xfrm>
            <a:off x="6871855" y="2286000"/>
            <a:ext cx="4558145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Marker-based AR</a:t>
            </a:r>
          </a:p>
          <a:p>
            <a:pPr lvl="1"/>
            <a:r>
              <a:rPr lang="en-US" dirty="0"/>
              <a:t>Anchor to identifier (e.g., QR, barcodes)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6595A-4BE5-5A62-4CCF-D6820C1B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27" y="4234386"/>
            <a:ext cx="2450157" cy="1684483"/>
          </a:xfrm>
          <a:prstGeom prst="rect">
            <a:avLst/>
          </a:prstGeom>
        </p:spPr>
      </p:pic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1F7ADB97-A116-B6A2-B8DD-2BFEBE85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28" y="2510559"/>
            <a:ext cx="2450156" cy="1421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8E461F2-7E77-306A-8F38-777D75A48D43}"/>
                  </a:ext>
                </a:extLst>
              </p14:cNvPr>
              <p14:cNvContentPartPr/>
              <p14:nvPr/>
            </p14:nvContentPartPr>
            <p14:xfrm>
              <a:off x="2788265" y="2913949"/>
              <a:ext cx="1292040" cy="207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8E461F2-7E77-306A-8F38-777D75A48D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0625" y="2896309"/>
                <a:ext cx="13276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EC080AD-0B7D-851C-F0ED-10D09735F4FD}"/>
                  </a:ext>
                </a:extLst>
              </p14:cNvPr>
              <p14:cNvContentPartPr/>
              <p14:nvPr/>
            </p14:nvContentPartPr>
            <p14:xfrm>
              <a:off x="3129545" y="4469869"/>
              <a:ext cx="905400" cy="268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EC080AD-0B7D-851C-F0ED-10D09735F4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1905" y="4451869"/>
                <a:ext cx="941040" cy="3042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912AF7ED-A588-DC74-0800-D5D7A94A5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8109" y="4195041"/>
            <a:ext cx="2590801" cy="17238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5E3D75-48D0-BB2D-5832-062B390FC396}"/>
                  </a:ext>
                </a:extLst>
              </p14:cNvPr>
              <p14:cNvContentPartPr/>
              <p14:nvPr/>
            </p14:nvContentPartPr>
            <p14:xfrm>
              <a:off x="9778025" y="3683629"/>
              <a:ext cx="954720" cy="1048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5E3D75-48D0-BB2D-5832-062B390FC3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60385" y="3665629"/>
                <a:ext cx="990360" cy="10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AAED8C1-FF7E-7407-5E46-F93BEC3FBEE7}"/>
                  </a:ext>
                </a:extLst>
              </p14:cNvPr>
              <p14:cNvContentPartPr/>
              <p14:nvPr/>
            </p14:nvContentPartPr>
            <p14:xfrm>
              <a:off x="1187705" y="5414869"/>
              <a:ext cx="474840" cy="345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AAED8C1-FF7E-7407-5E46-F93BEC3FBE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9705" y="5396869"/>
                <a:ext cx="510480" cy="3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04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610-A6B3-8619-E5CE-839BB09E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926257"/>
          </a:xfrm>
        </p:spPr>
        <p:txBody>
          <a:bodyPr/>
          <a:lstStyle/>
          <a:p>
            <a:r>
              <a:rPr lang="en-US" dirty="0"/>
              <a:t>AR &amp; Project Scope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DB4F270-0C14-7388-E5C2-AF172AD3F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688257"/>
            <a:ext cx="10668000" cy="2883744"/>
          </a:xfr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E2AB57F-C265-97CA-0BD8-5423CD7BCDCD}"/>
              </a:ext>
            </a:extLst>
          </p:cNvPr>
          <p:cNvSpPr txBox="1">
            <a:spLocks/>
          </p:cNvSpPr>
          <p:nvPr/>
        </p:nvSpPr>
        <p:spPr>
          <a:xfrm>
            <a:off x="969840" y="4801560"/>
            <a:ext cx="4564144" cy="144290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is the sum of many small components</a:t>
            </a:r>
          </a:p>
          <a:p>
            <a:r>
              <a:rPr lang="en-US" dirty="0"/>
              <a:t>Subcomponent focus: </a:t>
            </a:r>
            <a:r>
              <a:rPr lang="en-US" i="1" dirty="0"/>
              <a:t>keypoint detection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D1B0C9-F40D-F12C-E6A4-B10D2F988A37}"/>
                  </a:ext>
                </a:extLst>
              </p14:cNvPr>
              <p14:cNvContentPartPr/>
              <p14:nvPr/>
            </p14:nvContentPartPr>
            <p14:xfrm>
              <a:off x="4873025" y="2614514"/>
              <a:ext cx="660960" cy="85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D1B0C9-F40D-F12C-E6A4-B10D2F988A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5385" y="2596874"/>
                <a:ext cx="696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D9F219-7EC8-6DA6-4624-E03DFD2BC918}"/>
                  </a:ext>
                </a:extLst>
              </p14:cNvPr>
              <p14:cNvContentPartPr/>
              <p14:nvPr/>
            </p14:nvContentPartPr>
            <p14:xfrm>
              <a:off x="5006585" y="2781289"/>
              <a:ext cx="196920" cy="348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D9F219-7EC8-6DA6-4624-E03DFD2BC9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8945" y="2763289"/>
                <a:ext cx="232560" cy="3844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ubtitle 2">
            <a:extLst>
              <a:ext uri="{FF2B5EF4-FFF2-40B4-BE49-F238E27FC236}">
                <a16:creationId xmlns:a16="http://schemas.microsoft.com/office/drawing/2014/main" id="{DB011B0C-2598-DA1B-9766-152FB6842EAC}"/>
              </a:ext>
            </a:extLst>
          </p:cNvPr>
          <p:cNvSpPr txBox="1">
            <a:spLocks/>
          </p:cNvSpPr>
          <p:nvPr/>
        </p:nvSpPr>
        <p:spPr>
          <a:xfrm>
            <a:off x="5533985" y="4801560"/>
            <a:ext cx="5580218" cy="12944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/>
              <a:t>Use keypoint detection </a:t>
            </a:r>
            <a:r>
              <a:rPr lang="en-US" sz="2000" dirty="0"/>
              <a:t>to track pupil location</a:t>
            </a:r>
          </a:p>
          <a:p>
            <a:r>
              <a:rPr lang="en-US" sz="2000" dirty="0"/>
              <a:t>Work towards real-time eye-tracking</a:t>
            </a:r>
          </a:p>
        </p:txBody>
      </p:sp>
    </p:spTree>
    <p:extLst>
      <p:ext uri="{BB962C8B-B14F-4D97-AF65-F5344CB8AC3E}">
        <p14:creationId xmlns:p14="http://schemas.microsoft.com/office/powerpoint/2010/main" val="337685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071B-465C-7606-33F5-A035DE59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260764"/>
          </a:xfrm>
        </p:spPr>
        <p:txBody>
          <a:bodyPr/>
          <a:lstStyle/>
          <a:p>
            <a:r>
              <a:rPr lang="en-US" dirty="0"/>
              <a:t>Keypoint Detection</a:t>
            </a:r>
          </a:p>
        </p:txBody>
      </p:sp>
      <p:pic>
        <p:nvPicPr>
          <p:cNvPr id="5" name="Content Placeholder 4" descr="A picture containing text, dark, colorful, different&#10;&#10;Description automatically generated">
            <a:extLst>
              <a:ext uri="{FF2B5EF4-FFF2-40B4-BE49-F238E27FC236}">
                <a16:creationId xmlns:a16="http://schemas.microsoft.com/office/drawing/2014/main" id="{E5371002-45EF-9607-03B7-ACB04A3E7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909455"/>
            <a:ext cx="7744692" cy="318654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37BFDD-B29D-68FF-31A2-E585498CEDCD}"/>
              </a:ext>
            </a:extLst>
          </p:cNvPr>
          <p:cNvSpPr txBox="1">
            <a:spLocks/>
          </p:cNvSpPr>
          <p:nvPr/>
        </p:nvSpPr>
        <p:spPr>
          <a:xfrm>
            <a:off x="762000" y="1894788"/>
            <a:ext cx="10668000" cy="857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Plotted sample of eye capture dataset with labeled keypoints in the x,y-coordinates </a:t>
            </a:r>
          </a:p>
          <a:p>
            <a:pPr lvl="1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F171FC-00B3-A05E-870D-FAF0BFD77DFC}"/>
              </a:ext>
            </a:extLst>
          </p:cNvPr>
          <p:cNvSpPr txBox="1">
            <a:spLocks/>
          </p:cNvSpPr>
          <p:nvPr/>
        </p:nvSpPr>
        <p:spPr>
          <a:xfrm>
            <a:off x="8694612" y="2909456"/>
            <a:ext cx="2887788" cy="3186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Keypoint marked with green ‘X’</a:t>
            </a:r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D96619-612B-A006-45CF-8911F98835F9}"/>
              </a:ext>
            </a:extLst>
          </p:cNvPr>
          <p:cNvGrpSpPr/>
          <p:nvPr/>
        </p:nvGrpSpPr>
        <p:grpSpPr>
          <a:xfrm>
            <a:off x="7894786" y="3895057"/>
            <a:ext cx="1500480" cy="1625760"/>
            <a:chOff x="7894786" y="3895057"/>
            <a:chExt cx="1500480" cy="162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D25758-4245-A4A3-F769-878ED9C119A3}"/>
                    </a:ext>
                  </a:extLst>
                </p14:cNvPr>
                <p14:cNvContentPartPr/>
                <p14:nvPr/>
              </p14:nvContentPartPr>
              <p14:xfrm>
                <a:off x="7894786" y="3895057"/>
                <a:ext cx="1233720" cy="392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D25758-4245-A4A3-F769-878ED9C119A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77146" y="3877057"/>
                  <a:ext cx="12693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D6973-93AD-ADF2-6AF6-F954B12F58CA}"/>
                    </a:ext>
                  </a:extLst>
                </p14:cNvPr>
                <p14:cNvContentPartPr/>
                <p14:nvPr/>
              </p14:nvContentPartPr>
              <p14:xfrm>
                <a:off x="8082706" y="4127617"/>
                <a:ext cx="1312560" cy="1393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D6973-93AD-ADF2-6AF6-F954B12F58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64706" y="4109977"/>
                  <a:ext cx="1348200" cy="142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01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A8B1-4567-1ADC-44BC-63BB3845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Dataset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C7CBC-F29E-9F98-F236-C2A9785DC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 (Reductions)</a:t>
            </a:r>
          </a:p>
          <a:p>
            <a:pPr lvl="1"/>
            <a:r>
              <a:rPr lang="en-US" dirty="0"/>
              <a:t>Convert to grayscale colorspace (remove RGB dimension)</a:t>
            </a:r>
          </a:p>
          <a:p>
            <a:pPr lvl="1"/>
            <a:r>
              <a:rPr lang="en-US" dirty="0"/>
              <a:t>Image resizing / downsampling using OpenCV </a:t>
            </a:r>
          </a:p>
          <a:p>
            <a:pPr lvl="2"/>
            <a:r>
              <a:rPr lang="en-US" dirty="0"/>
              <a:t>640 x 480 </a:t>
            </a:r>
            <a:r>
              <a:rPr lang="en-US" dirty="0">
                <a:sym typeface="Wingdings" pitchFamily="2" charset="2"/>
              </a:rPr>
              <a:t> 128 x 96</a:t>
            </a:r>
            <a:endParaRPr lang="en-US" dirty="0"/>
          </a:p>
          <a:p>
            <a:pPr lvl="1"/>
            <a:r>
              <a:rPr lang="en-US" dirty="0"/>
              <a:t>Scaling keypoint labels to match new image coordinates</a:t>
            </a:r>
          </a:p>
          <a:p>
            <a:pPr lvl="1"/>
            <a:r>
              <a:rPr lang="en-US" dirty="0"/>
              <a:t>Scaling image pixel values using scikit’s standard scaler</a:t>
            </a:r>
          </a:p>
        </p:txBody>
      </p:sp>
    </p:spTree>
    <p:extLst>
      <p:ext uri="{BB962C8B-B14F-4D97-AF65-F5344CB8AC3E}">
        <p14:creationId xmlns:p14="http://schemas.microsoft.com/office/powerpoint/2010/main" val="39969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7CAB-E0DD-3EF4-E2E8-DBE09378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023" y="375501"/>
            <a:ext cx="10668000" cy="1145381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sz="4000" dirty="0"/>
              <a:t>Network Architecture</a:t>
            </a:r>
            <a:endParaRPr lang="en-US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70E6E9A4-3B8E-5DD0-DCD4-FC7BC7D3E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675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7263" y="762000"/>
            <a:ext cx="2837754" cy="5056793"/>
          </a:xfrm>
          <a:prstGeom prst="rect">
            <a:avLst/>
          </a:prstGeom>
        </p:spPr>
      </p:pic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19A0A50-E338-E41A-1C85-3342F3BC12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850458"/>
              </p:ext>
            </p:extLst>
          </p:nvPr>
        </p:nvGraphicFramePr>
        <p:xfrm>
          <a:off x="1403023" y="1520883"/>
          <a:ext cx="5563386" cy="4297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145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7F26-3F56-276C-91F3-D098E697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131093"/>
          </a:xfrm>
        </p:spPr>
        <p:txBody>
          <a:bodyPr/>
          <a:lstStyle/>
          <a:p>
            <a:r>
              <a:rPr lang="en-US" dirty="0"/>
              <a:t>3. Results (Using MSE)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31EF4085-14DC-26DB-15A6-2EF0F5CB7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brigh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1893093"/>
            <a:ext cx="6724650" cy="44831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01F07A-8E57-0CC6-52F5-998EFD013A1C}"/>
              </a:ext>
            </a:extLst>
          </p:cNvPr>
          <p:cNvSpPr txBox="1">
            <a:spLocks/>
          </p:cNvSpPr>
          <p:nvPr/>
        </p:nvSpPr>
        <p:spPr>
          <a:xfrm>
            <a:off x="7686674" y="1893094"/>
            <a:ext cx="4300539" cy="4210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Hyperparameters</a:t>
            </a:r>
          </a:p>
          <a:p>
            <a:pPr lvl="1"/>
            <a:r>
              <a:rPr lang="en-US" sz="2000" dirty="0"/>
              <a:t>500 epochs</a:t>
            </a:r>
          </a:p>
          <a:p>
            <a:pPr lvl="1"/>
            <a:r>
              <a:rPr lang="en-US" sz="2000" i="1" dirty="0"/>
              <a:t>L2 </a:t>
            </a:r>
            <a:r>
              <a:rPr lang="en-US" sz="2000" dirty="0"/>
              <a:t>Regularization</a:t>
            </a:r>
          </a:p>
          <a:p>
            <a:pPr lvl="1"/>
            <a:r>
              <a:rPr lang="en-US" sz="2000" i="1" dirty="0"/>
              <a:t>He Normal </a:t>
            </a:r>
            <a:r>
              <a:rPr lang="en-US" sz="2000" dirty="0"/>
              <a:t>Initialization</a:t>
            </a:r>
          </a:p>
          <a:p>
            <a:pPr lvl="1"/>
            <a:r>
              <a:rPr lang="en-US" sz="2000" dirty="0"/>
              <a:t>5x5 kernel for input layer</a:t>
            </a:r>
          </a:p>
          <a:p>
            <a:pPr lvl="1"/>
            <a:r>
              <a:rPr lang="en-US" sz="2000" dirty="0"/>
              <a:t>3x3 Kernel for remaining</a:t>
            </a:r>
          </a:p>
          <a:p>
            <a:pPr lvl="1"/>
            <a:r>
              <a:rPr lang="en-US" sz="2000" dirty="0"/>
              <a:t>layers</a:t>
            </a:r>
          </a:p>
          <a:p>
            <a:r>
              <a:rPr lang="en-US" sz="2400" dirty="0"/>
              <a:t>Issues</a:t>
            </a:r>
          </a:p>
          <a:p>
            <a:pPr lvl="1"/>
            <a:r>
              <a:rPr lang="en-US" sz="2000" dirty="0"/>
              <a:t>Overfitting</a:t>
            </a:r>
          </a:p>
          <a:p>
            <a:pPr lvl="1"/>
            <a:r>
              <a:rPr lang="en-US" sz="2000" dirty="0"/>
              <a:t>Model isn’t generalizing and has </a:t>
            </a:r>
            <a:r>
              <a:rPr lang="en-US" sz="2000" i="1" dirty="0"/>
              <a:t>memorized </a:t>
            </a:r>
            <a:r>
              <a:rPr lang="en-US" sz="2000" dirty="0"/>
              <a:t>the dataset provided</a:t>
            </a:r>
          </a:p>
        </p:txBody>
      </p:sp>
    </p:spTree>
    <p:extLst>
      <p:ext uri="{BB962C8B-B14F-4D97-AF65-F5344CB8AC3E}">
        <p14:creationId xmlns:p14="http://schemas.microsoft.com/office/powerpoint/2010/main" val="321802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13A0-2A50-A446-676F-1970B407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71489"/>
            <a:ext cx="10668000" cy="900112"/>
          </a:xfrm>
        </p:spPr>
        <p:txBody>
          <a:bodyPr/>
          <a:lstStyle/>
          <a:p>
            <a:r>
              <a:rPr lang="en-US" dirty="0"/>
              <a:t>Keypoints: Predicted vs Labeled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DE613-AE4A-6CFC-D513-38AA6C01A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0" y="1543051"/>
            <a:ext cx="8206227" cy="49990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963AE0-0A9C-1DB2-BFF3-DD411B3A52BD}"/>
              </a:ext>
            </a:extLst>
          </p:cNvPr>
          <p:cNvSpPr txBox="1">
            <a:spLocks/>
          </p:cNvSpPr>
          <p:nvPr/>
        </p:nvSpPr>
        <p:spPr>
          <a:xfrm>
            <a:off x="9115425" y="1543051"/>
            <a:ext cx="2871787" cy="4500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Model Prediction</a:t>
            </a:r>
          </a:p>
          <a:p>
            <a:pPr marL="0" indent="0">
              <a:buNone/>
            </a:pPr>
            <a:r>
              <a:rPr lang="en-US" sz="2400" dirty="0"/>
              <a:t>Yellow ‘</a:t>
            </a:r>
            <a:r>
              <a:rPr lang="en-US" sz="2400" dirty="0">
                <a:solidFill>
                  <a:srgbClr val="FFFF00">
                    <a:alpha val="70000"/>
                  </a:srgbClr>
                </a:solidFill>
              </a:rPr>
              <a:t>+</a:t>
            </a:r>
            <a:r>
              <a:rPr lang="en-US" sz="2400" dirty="0"/>
              <a:t>’</a:t>
            </a:r>
          </a:p>
          <a:p>
            <a:pPr marL="0" indent="0">
              <a:buNone/>
            </a:pPr>
            <a:r>
              <a:rPr lang="en-US" dirty="0"/>
              <a:t>===========</a:t>
            </a:r>
          </a:p>
          <a:p>
            <a:pPr marL="0" indent="0">
              <a:buNone/>
            </a:pPr>
            <a:r>
              <a:rPr lang="en-US" dirty="0"/>
              <a:t>Keypoint</a:t>
            </a:r>
          </a:p>
          <a:p>
            <a:pPr marL="0" indent="0">
              <a:buNone/>
            </a:pPr>
            <a:r>
              <a:rPr lang="en-US" dirty="0"/>
              <a:t>Dataset Label</a:t>
            </a:r>
          </a:p>
          <a:p>
            <a:pPr marL="0" indent="0">
              <a:buNone/>
            </a:pPr>
            <a:r>
              <a:rPr lang="en-US" sz="2400" dirty="0"/>
              <a:t>Green ‘</a:t>
            </a:r>
            <a:r>
              <a:rPr lang="en-US" sz="2400" dirty="0">
                <a:solidFill>
                  <a:srgbClr val="00B050">
                    <a:alpha val="70000"/>
                  </a:srgbClr>
                </a:solidFill>
              </a:rPr>
              <a:t>X</a:t>
            </a:r>
            <a:r>
              <a:rPr lang="en-US" sz="24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23926961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8E3E2"/>
      </a:lt2>
      <a:accent1>
        <a:srgbClr val="17AAD5"/>
      </a:accent1>
      <a:accent2>
        <a:srgbClr val="20B599"/>
      </a:accent2>
      <a:accent3>
        <a:srgbClr val="296DE7"/>
      </a:accent3>
      <a:accent4>
        <a:srgbClr val="D51735"/>
      </a:accent4>
      <a:accent5>
        <a:srgbClr val="E75B29"/>
      </a:accent5>
      <a:accent6>
        <a:srgbClr val="D19517"/>
      </a:accent6>
      <a:hlink>
        <a:srgbClr val="BF5C3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409</Words>
  <Application>Microsoft Macintosh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Avenir Next LT Pro Light</vt:lpstr>
      <vt:lpstr>Sitka Subheading</vt:lpstr>
      <vt:lpstr>PebbleVTI</vt:lpstr>
      <vt:lpstr>Selective Object Recognition on Sight</vt:lpstr>
      <vt:lpstr>Introduction</vt:lpstr>
      <vt:lpstr>Solutions in  Augmented Reality (AR)</vt:lpstr>
      <vt:lpstr>AR &amp; Project Scope</vt:lpstr>
      <vt:lpstr>Keypoint Detection</vt:lpstr>
      <vt:lpstr>1. Dataset Processing</vt:lpstr>
      <vt:lpstr>2. Network Architecture</vt:lpstr>
      <vt:lpstr>3. Results (Using MSE)</vt:lpstr>
      <vt:lpstr>Keypoints: Predicted vs Labeled</vt:lpstr>
      <vt:lpstr>Next Steps…</vt:lpstr>
      <vt:lpstr>Tech Stack</vt:lpstr>
      <vt:lpstr>Dataset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Object Recognition on Sight</dc:title>
  <dc:creator>Lee Santos</dc:creator>
  <cp:lastModifiedBy>Lee Santos</cp:lastModifiedBy>
  <cp:revision>24</cp:revision>
  <dcterms:created xsi:type="dcterms:W3CDTF">2022-06-23T16:41:47Z</dcterms:created>
  <dcterms:modified xsi:type="dcterms:W3CDTF">2022-06-23T21:25:32Z</dcterms:modified>
</cp:coreProperties>
</file>